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sldIdLst>
    <p:sldId id="256" r:id="rId2"/>
    <p:sldId id="272" r:id="rId3"/>
    <p:sldId id="273" r:id="rId4"/>
    <p:sldId id="274" r:id="rId5"/>
    <p:sldId id="275" r:id="rId6"/>
    <p:sldId id="277" r:id="rId7"/>
    <p:sldId id="279" r:id="rId8"/>
    <p:sldId id="280" r:id="rId9"/>
    <p:sldId id="278" r:id="rId10"/>
    <p:sldId id="281" r:id="rId11"/>
    <p:sldId id="283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002F"/>
    <a:srgbClr val="164AB6"/>
    <a:srgbClr val="0A015A"/>
    <a:srgbClr val="E9E5DF"/>
    <a:srgbClr val="090159"/>
    <a:srgbClr val="CBA129"/>
    <a:srgbClr val="070059"/>
    <a:srgbClr val="154AB6"/>
    <a:srgbClr val="0A005B"/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89" autoAdjust="0"/>
    <p:restoredTop sz="50000" autoAdjust="0"/>
  </p:normalViewPr>
  <p:slideViewPr>
    <p:cSldViewPr snapToGrid="0" snapToObjects="1">
      <p:cViewPr>
        <p:scale>
          <a:sx n="140" d="100"/>
          <a:sy n="140" d="100"/>
        </p:scale>
        <p:origin x="-776" y="-4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5D2657BC-A6C2-6B44-92B1-B9BAB1E4A2C8}" type="datetimeFigureOut">
              <a:rPr lang="en-US" smtClean="0"/>
              <a:t>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6752C6F-0BFD-6C41-8DC4-619026C48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76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5D2657BC-A6C2-6B44-92B1-B9BAB1E4A2C8}" type="datetimeFigureOut">
              <a:rPr lang="en-US" smtClean="0"/>
              <a:t>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6752C6F-0BFD-6C41-8DC4-619026C48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64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5D2657BC-A6C2-6B44-92B1-B9BAB1E4A2C8}" type="datetimeFigureOut">
              <a:rPr lang="en-US" smtClean="0"/>
              <a:t>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6752C6F-0BFD-6C41-8DC4-619026C48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681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5D2657BC-A6C2-6B44-92B1-B9BAB1E4A2C8}" type="datetimeFigureOut">
              <a:rPr lang="en-US" smtClean="0"/>
              <a:t>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6752C6F-0BFD-6C41-8DC4-619026C48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71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5D2657BC-A6C2-6B44-92B1-B9BAB1E4A2C8}" type="datetimeFigureOut">
              <a:rPr lang="en-US" smtClean="0"/>
              <a:t>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6752C6F-0BFD-6C41-8DC4-619026C48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83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5D2657BC-A6C2-6B44-92B1-B9BAB1E4A2C8}" type="datetimeFigureOut">
              <a:rPr lang="en-US" smtClean="0"/>
              <a:t>9/11/17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6752C6F-0BFD-6C41-8DC4-619026C48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95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5D2657BC-A6C2-6B44-92B1-B9BAB1E4A2C8}" type="datetimeFigureOut">
              <a:rPr lang="en-US" smtClean="0"/>
              <a:t>9/11/17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6752C6F-0BFD-6C41-8DC4-619026C48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3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5D2657BC-A6C2-6B44-92B1-B9BAB1E4A2C8}" type="datetimeFigureOut">
              <a:rPr lang="en-US" smtClean="0"/>
              <a:t>9/11/17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6752C6F-0BFD-6C41-8DC4-619026C48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26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5D2657BC-A6C2-6B44-92B1-B9BAB1E4A2C8}" type="datetimeFigureOut">
              <a:rPr lang="en-US" smtClean="0"/>
              <a:t>9/11/17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6752C6F-0BFD-6C41-8DC4-619026C48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50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5D2657BC-A6C2-6B44-92B1-B9BAB1E4A2C8}" type="datetimeFigureOut">
              <a:rPr lang="en-US" smtClean="0"/>
              <a:t>9/11/17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6752C6F-0BFD-6C41-8DC4-619026C48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71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5D2657BC-A6C2-6B44-92B1-B9BAB1E4A2C8}" type="datetimeFigureOut">
              <a:rPr lang="en-US" smtClean="0"/>
              <a:t>9/11/17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6752C6F-0BFD-6C41-8DC4-619026C48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0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63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ellie@thesunsetroomaustin.com" TargetMode="External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ryElementsPPT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620"/>
            <a:ext cx="9144000" cy="515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87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nsetRoomFloorplan_Small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86" y="0"/>
            <a:ext cx="8295968" cy="5143500"/>
          </a:xfrm>
          <a:prstGeom prst="rect">
            <a:avLst/>
          </a:prstGeom>
        </p:spPr>
      </p:pic>
      <p:pic>
        <p:nvPicPr>
          <p:cNvPr id="5" name="Picture 4" descr="SR_Logo_Gol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8" y="133891"/>
            <a:ext cx="1294672" cy="3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2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ageryElementsPPT-02_No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5112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68414" y="1262174"/>
            <a:ext cx="5178956" cy="279386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/>
              <a:buNone/>
            </a:pPr>
            <a:r>
              <a:rPr lang="en-US" sz="1400" spc="300" dirty="0" smtClean="0">
                <a:solidFill>
                  <a:srgbClr val="154AB6"/>
                </a:solidFill>
                <a:latin typeface="Georgia"/>
                <a:cs typeface="Georgia"/>
              </a:rPr>
              <a:t>LET’S CONNECT!</a:t>
            </a:r>
            <a:endParaRPr lang="en-US" sz="1400" spc="300" dirty="0" smtClean="0">
              <a:solidFill>
                <a:srgbClr val="E9E5DF"/>
              </a:solidFill>
              <a:latin typeface="Georgia"/>
              <a:cs typeface="Georgia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1400" dirty="0" smtClean="0">
                <a:solidFill>
                  <a:srgbClr val="E9E5DF"/>
                </a:solidFill>
                <a:cs typeface="Calibri"/>
              </a:rPr>
              <a:t/>
            </a:r>
            <a:br>
              <a:rPr lang="en-US" sz="1400" dirty="0" smtClean="0">
                <a:solidFill>
                  <a:srgbClr val="E9E5DF"/>
                </a:solidFill>
                <a:cs typeface="Calibri"/>
              </a:rPr>
            </a:br>
            <a:r>
              <a:rPr lang="en-US" sz="1400" dirty="0" smtClean="0">
                <a:solidFill>
                  <a:srgbClr val="E9E5DF"/>
                </a:solidFill>
                <a:cs typeface="Calibri"/>
              </a:rPr>
              <a:t>For </a:t>
            </a:r>
            <a:r>
              <a:rPr lang="en-US" sz="1400" dirty="0">
                <a:solidFill>
                  <a:srgbClr val="E9E5DF"/>
                </a:solidFill>
                <a:cs typeface="Calibri"/>
              </a:rPr>
              <a:t>pricing information, please review our </a:t>
            </a:r>
            <a:r>
              <a:rPr lang="en-US" sz="1400" dirty="0" smtClean="0">
                <a:solidFill>
                  <a:srgbClr val="E9E5DF"/>
                </a:solidFill>
                <a:cs typeface="Calibri"/>
              </a:rPr>
              <a:t/>
            </a:r>
            <a:br>
              <a:rPr lang="en-US" sz="1400" dirty="0" smtClean="0">
                <a:solidFill>
                  <a:srgbClr val="E9E5DF"/>
                </a:solidFill>
                <a:cs typeface="Calibri"/>
              </a:rPr>
            </a:br>
            <a:r>
              <a:rPr lang="en-US" sz="1400" dirty="0" smtClean="0">
                <a:solidFill>
                  <a:srgbClr val="E9E5DF"/>
                </a:solidFill>
                <a:cs typeface="Calibri"/>
              </a:rPr>
              <a:t>venue </a:t>
            </a:r>
            <a:r>
              <a:rPr lang="en-US" sz="1400" dirty="0">
                <a:solidFill>
                  <a:srgbClr val="E9E5DF"/>
                </a:solidFill>
                <a:cs typeface="Calibri"/>
              </a:rPr>
              <a:t>spec &amp; pricing sheet.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E9E5DF"/>
                </a:solidFill>
                <a:cs typeface="Calibri"/>
              </a:rPr>
              <a:t>For custom proposals, please fill out our venue inquiry.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1400" dirty="0" smtClean="0">
                <a:solidFill>
                  <a:srgbClr val="E9E5DF"/>
                </a:solidFill>
                <a:cs typeface="Calibri"/>
              </a:rPr>
              <a:t/>
            </a:r>
            <a:br>
              <a:rPr lang="en-US" sz="1400" dirty="0" smtClean="0">
                <a:solidFill>
                  <a:srgbClr val="E9E5DF"/>
                </a:solidFill>
                <a:cs typeface="Calibri"/>
              </a:rPr>
            </a:br>
            <a:r>
              <a:rPr lang="en-US" sz="1400" dirty="0" smtClean="0">
                <a:solidFill>
                  <a:srgbClr val="E9E5DF"/>
                </a:solidFill>
                <a:cs typeface="Calibri"/>
              </a:rPr>
              <a:t>For </a:t>
            </a:r>
            <a:r>
              <a:rPr lang="en-US" sz="1400" dirty="0">
                <a:solidFill>
                  <a:srgbClr val="E9E5DF"/>
                </a:solidFill>
                <a:cs typeface="Calibri"/>
              </a:rPr>
              <a:t>further inquiries or to book the The Sunset Room, </a:t>
            </a:r>
            <a:r>
              <a:rPr lang="en-US" sz="1400" dirty="0" smtClean="0">
                <a:solidFill>
                  <a:srgbClr val="E9E5DF"/>
                </a:solidFill>
                <a:cs typeface="Calibri"/>
              </a:rPr>
              <a:t>please contact</a:t>
            </a:r>
            <a:br>
              <a:rPr lang="en-US" sz="1400" dirty="0" smtClean="0">
                <a:solidFill>
                  <a:srgbClr val="E9E5DF"/>
                </a:solidFill>
                <a:cs typeface="Calibri"/>
              </a:rPr>
            </a:br>
            <a:r>
              <a:rPr lang="en-US" sz="1400" spc="300" dirty="0" smtClean="0">
                <a:solidFill>
                  <a:srgbClr val="E9E5DF"/>
                </a:solidFill>
                <a:cs typeface="Calibri"/>
              </a:rPr>
              <a:t>ELLIE LITTLE</a:t>
            </a:r>
            <a:r>
              <a:rPr lang="en-US" sz="1600" dirty="0" smtClean="0">
                <a:solidFill>
                  <a:srgbClr val="E9E5DF"/>
                </a:solidFill>
                <a:cs typeface="Calibri"/>
              </a:rPr>
              <a:t/>
            </a:r>
            <a:br>
              <a:rPr lang="en-US" sz="1600" dirty="0" smtClean="0">
                <a:solidFill>
                  <a:srgbClr val="E9E5DF"/>
                </a:solidFill>
                <a:cs typeface="Calibri"/>
              </a:rPr>
            </a:br>
            <a:r>
              <a:rPr lang="en-US" sz="1400" dirty="0" smtClean="0">
                <a:solidFill>
                  <a:srgbClr val="E9E5DF"/>
                </a:solidFill>
                <a:cs typeface="Calibri"/>
                <a:hlinkClick r:id="rId3"/>
              </a:rPr>
              <a:t>ellie@thesunsetroomaustin.com</a:t>
            </a:r>
            <a:r>
              <a:rPr lang="en-US" sz="1400" dirty="0" smtClean="0">
                <a:solidFill>
                  <a:srgbClr val="E9E5DF"/>
                </a:solidFill>
                <a:cs typeface="Calibri"/>
              </a:rPr>
              <a:t>  •  (512) 694–5938</a:t>
            </a:r>
            <a:endParaRPr lang="en-US" sz="1400" dirty="0">
              <a:solidFill>
                <a:srgbClr val="E9E5DF"/>
              </a:solidFill>
              <a:cs typeface="Calibri"/>
            </a:endParaRPr>
          </a:p>
        </p:txBody>
      </p:sp>
      <p:pic>
        <p:nvPicPr>
          <p:cNvPr id="7" name="Picture 6" descr="SR_Logo_Gold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273" y="4146884"/>
            <a:ext cx="1753451" cy="50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6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005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pic>
        <p:nvPicPr>
          <p:cNvPr id="22" name="Picture 21" descr="PalmLeaf_Gree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3789"/>
            <a:ext cx="3071087" cy="369971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649644"/>
            <a:ext cx="9143999" cy="39342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400" spc="300" dirty="0" smtClean="0">
                <a:solidFill>
                  <a:srgbClr val="154AB6"/>
                </a:solidFill>
                <a:latin typeface="Georgia"/>
                <a:cs typeface="Georgia"/>
              </a:rPr>
              <a:t>THE SUNSET ROOM IS OPERATED BY</a:t>
            </a:r>
            <a:endParaRPr lang="en-US" sz="1400" spc="300" dirty="0">
              <a:solidFill>
                <a:srgbClr val="E9E5DF"/>
              </a:solidFill>
              <a:latin typeface="Georgia"/>
              <a:cs typeface="Georgia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400" dirty="0" smtClean="0">
                <a:solidFill>
                  <a:srgbClr val="E9E5DF"/>
                </a:solidFill>
              </a:rPr>
              <a:t>The Electric Company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E9E5DF"/>
                </a:solidFill>
              </a:rPr>
              <a:t>Jason Hicks, General Manager/Owner </a:t>
            </a:r>
            <a:br>
              <a:rPr lang="en-US" sz="1600" dirty="0" smtClean="0">
                <a:solidFill>
                  <a:srgbClr val="E9E5DF"/>
                </a:solidFill>
              </a:rPr>
            </a:br>
            <a:r>
              <a:rPr lang="en-US" sz="1600" dirty="0" smtClean="0">
                <a:solidFill>
                  <a:srgbClr val="E9E5DF"/>
                </a:solidFill>
              </a:rPr>
              <a:t>Ellie Little, Director of Events</a:t>
            </a:r>
          </a:p>
          <a:p>
            <a:pPr marL="0" indent="0" algn="ctr">
              <a:lnSpc>
                <a:spcPct val="110000"/>
              </a:lnSpc>
              <a:buNone/>
            </a:pPr>
            <a:endParaRPr lang="en-US" sz="2000" dirty="0" smtClean="0">
              <a:solidFill>
                <a:srgbClr val="E9E5DF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endParaRPr lang="en-US" sz="2000" dirty="0" smtClean="0">
              <a:solidFill>
                <a:srgbClr val="E9E5DF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endParaRPr lang="en-US" sz="2000" dirty="0">
              <a:solidFill>
                <a:srgbClr val="E9E5DF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1800" dirty="0" smtClean="0">
                <a:solidFill>
                  <a:srgbClr val="154AB6"/>
                </a:solidFill>
              </a:rPr>
              <a:t/>
            </a:r>
            <a:br>
              <a:rPr lang="en-US" sz="1800" dirty="0" smtClean="0">
                <a:solidFill>
                  <a:srgbClr val="154AB6"/>
                </a:solidFill>
              </a:rPr>
            </a:br>
            <a:r>
              <a:rPr lang="en-US" sz="1400" spc="300" dirty="0" smtClean="0">
                <a:solidFill>
                  <a:srgbClr val="154AB6"/>
                </a:solidFill>
                <a:latin typeface="Georgia"/>
                <a:cs typeface="Georgia"/>
              </a:rPr>
              <a:t>DESIGNED BY</a:t>
            </a:r>
            <a:r>
              <a:rPr lang="en-US" sz="1800" dirty="0" smtClean="0">
                <a:solidFill>
                  <a:srgbClr val="154AB6"/>
                </a:solidFill>
              </a:rPr>
              <a:t/>
            </a:r>
            <a:br>
              <a:rPr lang="en-US" sz="1800" dirty="0" smtClean="0">
                <a:solidFill>
                  <a:srgbClr val="154AB6"/>
                </a:solidFill>
              </a:rPr>
            </a:br>
            <a:r>
              <a:rPr lang="en-US" sz="1600" dirty="0" smtClean="0">
                <a:solidFill>
                  <a:srgbClr val="E9E5DF"/>
                </a:solidFill>
              </a:rPr>
              <a:t>Claire </a:t>
            </a:r>
            <a:r>
              <a:rPr lang="en-US" sz="1600" dirty="0" err="1" smtClean="0">
                <a:solidFill>
                  <a:srgbClr val="E9E5DF"/>
                </a:solidFill>
              </a:rPr>
              <a:t>Zinnecker</a:t>
            </a:r>
            <a:r>
              <a:rPr lang="en-US" sz="1600" dirty="0" smtClean="0">
                <a:solidFill>
                  <a:srgbClr val="E9E5DF"/>
                </a:solidFill>
              </a:rPr>
              <a:t> Design &amp; Xavier </a:t>
            </a:r>
            <a:r>
              <a:rPr lang="en-US" sz="1600" dirty="0" err="1" smtClean="0">
                <a:solidFill>
                  <a:srgbClr val="E9E5DF"/>
                </a:solidFill>
              </a:rPr>
              <a:t>Schipani</a:t>
            </a:r>
            <a:endParaRPr lang="en-US" sz="1600" dirty="0">
              <a:solidFill>
                <a:srgbClr val="E9E5DF"/>
              </a:solidFill>
            </a:endParaRPr>
          </a:p>
        </p:txBody>
      </p:sp>
      <p:pic>
        <p:nvPicPr>
          <p:cNvPr id="20" name="Picture 19" descr="ElectricCo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3524"/>
            <a:ext cx="9144000" cy="83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01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900756" y="0"/>
            <a:ext cx="4243244" cy="5143500"/>
          </a:xfrm>
          <a:prstGeom prst="rect">
            <a:avLst/>
          </a:prstGeom>
          <a:solidFill>
            <a:srgbClr val="EABE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BarW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60" y="0"/>
            <a:ext cx="3596640" cy="23983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0320" y="863601"/>
            <a:ext cx="3820160" cy="326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rgbClr val="090159"/>
                </a:solidFill>
              </a:rPr>
              <a:t>The </a:t>
            </a:r>
            <a:r>
              <a:rPr lang="en-US" dirty="0" smtClean="0">
                <a:solidFill>
                  <a:srgbClr val="090159"/>
                </a:solidFill>
              </a:rPr>
              <a:t>Sunset Room is </a:t>
            </a:r>
            <a:r>
              <a:rPr lang="en-US" dirty="0">
                <a:solidFill>
                  <a:srgbClr val="090159"/>
                </a:solidFill>
              </a:rPr>
              <a:t>a </a:t>
            </a:r>
            <a:r>
              <a:rPr lang="en-US" dirty="0" smtClean="0">
                <a:solidFill>
                  <a:srgbClr val="090159"/>
                </a:solidFill>
              </a:rPr>
              <a:t/>
            </a:r>
            <a:br>
              <a:rPr lang="en-US" dirty="0" smtClean="0">
                <a:solidFill>
                  <a:srgbClr val="090159"/>
                </a:solidFill>
              </a:rPr>
            </a:br>
            <a:r>
              <a:rPr lang="en-US" dirty="0" smtClean="0">
                <a:solidFill>
                  <a:srgbClr val="090159"/>
                </a:solidFill>
              </a:rPr>
              <a:t>gallery</a:t>
            </a:r>
            <a:r>
              <a:rPr lang="en-US" dirty="0">
                <a:solidFill>
                  <a:srgbClr val="090159"/>
                </a:solidFill>
              </a:rPr>
              <a:t>-style event </a:t>
            </a:r>
            <a:r>
              <a:rPr lang="en-US" dirty="0" smtClean="0">
                <a:solidFill>
                  <a:srgbClr val="090159"/>
                </a:solidFill>
              </a:rPr>
              <a:t>space </a:t>
            </a:r>
            <a:r>
              <a:rPr lang="en-US" dirty="0">
                <a:solidFill>
                  <a:srgbClr val="090159"/>
                </a:solidFill>
              </a:rPr>
              <a:t>in the </a:t>
            </a:r>
            <a:r>
              <a:rPr lang="en-US" dirty="0" smtClean="0">
                <a:solidFill>
                  <a:srgbClr val="090159"/>
                </a:solidFill>
              </a:rPr>
              <a:t/>
            </a:r>
            <a:br>
              <a:rPr lang="en-US" dirty="0" smtClean="0">
                <a:solidFill>
                  <a:srgbClr val="090159"/>
                </a:solidFill>
              </a:rPr>
            </a:br>
            <a:r>
              <a:rPr lang="en-US" dirty="0" smtClean="0">
                <a:solidFill>
                  <a:srgbClr val="090159"/>
                </a:solidFill>
              </a:rPr>
              <a:t>heart of </a:t>
            </a:r>
            <a:r>
              <a:rPr lang="en-US" dirty="0">
                <a:solidFill>
                  <a:srgbClr val="090159"/>
                </a:solidFill>
              </a:rPr>
              <a:t>A</a:t>
            </a:r>
            <a:r>
              <a:rPr lang="en-US" dirty="0" smtClean="0">
                <a:solidFill>
                  <a:srgbClr val="090159"/>
                </a:solidFill>
              </a:rPr>
              <a:t>ustin's </a:t>
            </a:r>
            <a:r>
              <a:rPr lang="en-US" dirty="0">
                <a:solidFill>
                  <a:srgbClr val="090159"/>
                </a:solidFill>
              </a:rPr>
              <a:t>Convention Center </a:t>
            </a:r>
            <a:r>
              <a:rPr lang="en-US" dirty="0" smtClean="0">
                <a:solidFill>
                  <a:srgbClr val="090159"/>
                </a:solidFill>
              </a:rPr>
              <a:t/>
            </a:r>
            <a:br>
              <a:rPr lang="en-US" dirty="0" smtClean="0">
                <a:solidFill>
                  <a:srgbClr val="090159"/>
                </a:solidFill>
              </a:rPr>
            </a:br>
            <a:r>
              <a:rPr lang="en-US" dirty="0" smtClean="0">
                <a:solidFill>
                  <a:srgbClr val="090159"/>
                </a:solidFill>
              </a:rPr>
              <a:t>and </a:t>
            </a:r>
            <a:r>
              <a:rPr lang="en-US" dirty="0">
                <a:solidFill>
                  <a:srgbClr val="090159"/>
                </a:solidFill>
              </a:rPr>
              <a:t>Historic </a:t>
            </a:r>
            <a:r>
              <a:rPr lang="en-US" dirty="0" smtClean="0">
                <a:solidFill>
                  <a:srgbClr val="090159"/>
                </a:solidFill>
              </a:rPr>
              <a:t>Sixth </a:t>
            </a:r>
            <a:r>
              <a:rPr lang="en-US" dirty="0">
                <a:solidFill>
                  <a:srgbClr val="090159"/>
                </a:solidFill>
              </a:rPr>
              <a:t>Street Districts.</a:t>
            </a:r>
            <a:endParaRPr lang="en-US" sz="1050" dirty="0">
              <a:solidFill>
                <a:srgbClr val="090159"/>
              </a:solidFill>
            </a:endParaRPr>
          </a:p>
          <a:p>
            <a:pPr algn="ctr">
              <a:lnSpc>
                <a:spcPct val="120000"/>
              </a:lnSpc>
            </a:pPr>
            <a:endParaRPr lang="en-US" sz="1050" dirty="0">
              <a:solidFill>
                <a:srgbClr val="090159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dirty="0" smtClean="0">
                <a:solidFill>
                  <a:srgbClr val="090159"/>
                </a:solidFill>
              </a:rPr>
              <a:t>With </a:t>
            </a:r>
            <a:r>
              <a:rPr lang="en-US" dirty="0">
                <a:solidFill>
                  <a:srgbClr val="090159"/>
                </a:solidFill>
              </a:rPr>
              <a:t>exposed brick walls, original wood r</a:t>
            </a:r>
            <a:r>
              <a:rPr lang="en-US" dirty="0" smtClean="0">
                <a:solidFill>
                  <a:srgbClr val="090159"/>
                </a:solidFill>
              </a:rPr>
              <a:t>afters </a:t>
            </a:r>
            <a:r>
              <a:rPr lang="en-US" dirty="0">
                <a:solidFill>
                  <a:srgbClr val="090159"/>
                </a:solidFill>
              </a:rPr>
              <a:t>and </a:t>
            </a:r>
            <a:r>
              <a:rPr lang="en-US" dirty="0" smtClean="0">
                <a:solidFill>
                  <a:srgbClr val="090159"/>
                </a:solidFill>
              </a:rPr>
              <a:t>longleaf pine </a:t>
            </a:r>
            <a:r>
              <a:rPr lang="en-US" dirty="0">
                <a:solidFill>
                  <a:srgbClr val="090159"/>
                </a:solidFill>
              </a:rPr>
              <a:t>floors, </a:t>
            </a:r>
            <a:r>
              <a:rPr lang="en-US" dirty="0" smtClean="0">
                <a:solidFill>
                  <a:srgbClr val="090159"/>
                </a:solidFill>
              </a:rPr>
              <a:t>the airy </a:t>
            </a:r>
            <a:r>
              <a:rPr lang="en-US" dirty="0">
                <a:solidFill>
                  <a:srgbClr val="090159"/>
                </a:solidFill>
              </a:rPr>
              <a:t>and inviting s</a:t>
            </a:r>
            <a:r>
              <a:rPr lang="en-US" dirty="0" smtClean="0">
                <a:solidFill>
                  <a:srgbClr val="090159"/>
                </a:solidFill>
              </a:rPr>
              <a:t>pace </a:t>
            </a:r>
            <a:r>
              <a:rPr lang="en-US" dirty="0">
                <a:solidFill>
                  <a:srgbClr val="090159"/>
                </a:solidFill>
              </a:rPr>
              <a:t>is designed </a:t>
            </a:r>
            <a:r>
              <a:rPr lang="en-US" dirty="0" smtClean="0">
                <a:solidFill>
                  <a:srgbClr val="090159"/>
                </a:solidFill>
              </a:rPr>
              <a:t>for </a:t>
            </a:r>
            <a:r>
              <a:rPr lang="en-US" dirty="0">
                <a:solidFill>
                  <a:srgbClr val="090159"/>
                </a:solidFill>
              </a:rPr>
              <a:t>maximum f</a:t>
            </a:r>
            <a:r>
              <a:rPr lang="en-US" dirty="0" smtClean="0">
                <a:solidFill>
                  <a:srgbClr val="090159"/>
                </a:solidFill>
              </a:rPr>
              <a:t>lexibility ready </a:t>
            </a:r>
            <a:r>
              <a:rPr lang="en-US" dirty="0">
                <a:solidFill>
                  <a:srgbClr val="090159"/>
                </a:solidFill>
              </a:rPr>
              <a:t>to </a:t>
            </a:r>
            <a:r>
              <a:rPr lang="en-US" dirty="0" smtClean="0">
                <a:solidFill>
                  <a:srgbClr val="090159"/>
                </a:solidFill>
              </a:rPr>
              <a:t>accommodate </a:t>
            </a:r>
            <a:r>
              <a:rPr lang="en-US" dirty="0">
                <a:solidFill>
                  <a:srgbClr val="090159"/>
                </a:solidFill>
              </a:rPr>
              <a:t>virtually any occasion.</a:t>
            </a:r>
          </a:p>
        </p:txBody>
      </p:sp>
      <p:pic>
        <p:nvPicPr>
          <p:cNvPr id="3" name="Picture 2" descr="FrontWallW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6519"/>
            <a:ext cx="4826000" cy="270694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1168400" cy="2398304"/>
          </a:xfrm>
          <a:prstGeom prst="rect">
            <a:avLst/>
          </a:prstGeom>
          <a:solidFill>
            <a:srgbClr val="7CCA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AndWindo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3"/>
          <a:stretch/>
        </p:blipFill>
        <p:spPr>
          <a:xfrm>
            <a:off x="0" y="2479144"/>
            <a:ext cx="3595216" cy="2674517"/>
          </a:xfrm>
          <a:prstGeom prst="rect">
            <a:avLst/>
          </a:prstGeom>
        </p:spPr>
      </p:pic>
      <p:pic>
        <p:nvPicPr>
          <p:cNvPr id="3" name="Picture 2" descr="LookingSouth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6" r="2226"/>
          <a:stretch/>
        </p:blipFill>
        <p:spPr>
          <a:xfrm>
            <a:off x="3669284" y="-20321"/>
            <a:ext cx="4856481" cy="3657601"/>
          </a:xfrm>
          <a:prstGeom prst="rect">
            <a:avLst/>
          </a:prstGeom>
        </p:spPr>
      </p:pic>
      <p:pic>
        <p:nvPicPr>
          <p:cNvPr id="4" name="Picture 3" descr="RecordNook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10540" r="34497" b="2482"/>
          <a:stretch/>
        </p:blipFill>
        <p:spPr>
          <a:xfrm>
            <a:off x="1046480" y="0"/>
            <a:ext cx="2548736" cy="2410357"/>
          </a:xfrm>
          <a:prstGeom prst="rect">
            <a:avLst/>
          </a:prstGeom>
        </p:spPr>
      </p:pic>
      <p:pic>
        <p:nvPicPr>
          <p:cNvPr id="5" name="Picture 4" descr="7W0A648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r="11792"/>
          <a:stretch/>
        </p:blipFill>
        <p:spPr>
          <a:xfrm>
            <a:off x="7376160" y="3712329"/>
            <a:ext cx="1777999" cy="1441332"/>
          </a:xfrm>
          <a:prstGeom prst="rect">
            <a:avLst/>
          </a:prstGeom>
        </p:spPr>
      </p:pic>
      <p:pic>
        <p:nvPicPr>
          <p:cNvPr id="7" name="Picture 6" descr="BarWall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0" t="12657" r="15102" b="15101"/>
          <a:stretch/>
        </p:blipFill>
        <p:spPr>
          <a:xfrm>
            <a:off x="5132324" y="3707720"/>
            <a:ext cx="2153919" cy="14459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1"/>
            <a:ext cx="976400" cy="2410358"/>
          </a:xfrm>
          <a:prstGeom prst="rect">
            <a:avLst/>
          </a:prstGeom>
          <a:solidFill>
            <a:srgbClr val="174A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669284" y="3707719"/>
            <a:ext cx="1380236" cy="1445941"/>
          </a:xfrm>
          <a:prstGeom prst="rect">
            <a:avLst/>
          </a:prstGeom>
          <a:solidFill>
            <a:srgbClr val="138D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599578" y="-20322"/>
            <a:ext cx="554581" cy="3657601"/>
          </a:xfrm>
          <a:prstGeom prst="rect">
            <a:avLst/>
          </a:prstGeom>
          <a:solidFill>
            <a:srgbClr val="E4A1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12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38D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6720" y="1010526"/>
            <a:ext cx="39116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E9E5DF"/>
                </a:solidFill>
              </a:rPr>
              <a:t>INDOOR/OUTDOOR AREA</a:t>
            </a:r>
            <a:endParaRPr lang="en-US" sz="1600" dirty="0">
              <a:solidFill>
                <a:srgbClr val="E9E5DF"/>
              </a:solidFill>
            </a:endParaRPr>
          </a:p>
          <a:p>
            <a:r>
              <a:rPr lang="en-US" sz="1400" dirty="0" smtClean="0">
                <a:solidFill>
                  <a:srgbClr val="E9E5DF"/>
                </a:solidFill>
              </a:rPr>
              <a:t>    • 3709 </a:t>
            </a:r>
            <a:r>
              <a:rPr lang="en-US" sz="1400" dirty="0">
                <a:solidFill>
                  <a:srgbClr val="E9E5DF"/>
                </a:solidFill>
              </a:rPr>
              <a:t>square </a:t>
            </a:r>
            <a:r>
              <a:rPr lang="en-US" sz="1400" dirty="0" smtClean="0">
                <a:solidFill>
                  <a:srgbClr val="E9E5DF"/>
                </a:solidFill>
              </a:rPr>
              <a:t>feet indoor space</a:t>
            </a:r>
            <a:r>
              <a:rPr lang="en-US" sz="1400" dirty="0">
                <a:solidFill>
                  <a:srgbClr val="E9E5DF"/>
                </a:solidFill>
              </a:rPr>
              <a:t/>
            </a:r>
            <a:br>
              <a:rPr lang="en-US" sz="1400" dirty="0">
                <a:solidFill>
                  <a:srgbClr val="E9E5DF"/>
                </a:solidFill>
              </a:rPr>
            </a:br>
            <a:r>
              <a:rPr lang="en-US" sz="1400" dirty="0">
                <a:solidFill>
                  <a:srgbClr val="E9E5DF"/>
                </a:solidFill>
              </a:rPr>
              <a:t> </a:t>
            </a:r>
            <a:r>
              <a:rPr lang="en-US" sz="1400" dirty="0" smtClean="0">
                <a:solidFill>
                  <a:srgbClr val="E9E5DF"/>
                </a:solidFill>
              </a:rPr>
              <a:t>   • 45 x 45 </a:t>
            </a:r>
            <a:r>
              <a:rPr lang="en-US" sz="1400" dirty="0" err="1" smtClean="0">
                <a:solidFill>
                  <a:srgbClr val="E9E5DF"/>
                </a:solidFill>
              </a:rPr>
              <a:t>ft</a:t>
            </a:r>
            <a:r>
              <a:rPr lang="en-US" sz="1400" dirty="0" smtClean="0">
                <a:solidFill>
                  <a:srgbClr val="E9E5DF"/>
                </a:solidFill>
              </a:rPr>
              <a:t> gravel lot on north side</a:t>
            </a:r>
          </a:p>
          <a:p>
            <a:endParaRPr lang="en-US" sz="1400" dirty="0">
              <a:solidFill>
                <a:srgbClr val="E9E5DF"/>
              </a:solidFill>
            </a:endParaRPr>
          </a:p>
          <a:p>
            <a:r>
              <a:rPr lang="sk-SK" sz="1200" b="1" dirty="0">
                <a:solidFill>
                  <a:srgbClr val="E9E5DF"/>
                </a:solidFill>
                <a:cs typeface="Calibri"/>
              </a:rPr>
              <a:t> </a:t>
            </a:r>
            <a:r>
              <a:rPr lang="sk-SK" sz="1200" b="1" dirty="0" smtClean="0">
                <a:solidFill>
                  <a:srgbClr val="E9E5DF"/>
                </a:solidFill>
                <a:cs typeface="Calibri"/>
              </a:rPr>
              <a:t>     CAPACITY</a:t>
            </a:r>
            <a:endParaRPr lang="sk-SK" sz="1200" b="1" dirty="0">
              <a:solidFill>
                <a:srgbClr val="E9E5DF"/>
              </a:solidFill>
              <a:cs typeface="Calibri"/>
            </a:endParaRPr>
          </a:p>
          <a:p>
            <a:r>
              <a:rPr lang="sk-SK" sz="1400" dirty="0">
                <a:solidFill>
                  <a:srgbClr val="E9E5DF"/>
                </a:solidFill>
                <a:cs typeface="Calibri"/>
              </a:rPr>
              <a:t>     • Standing capacity (no furniture): 400</a:t>
            </a:r>
            <a:br>
              <a:rPr lang="sk-SK" sz="1400" dirty="0">
                <a:solidFill>
                  <a:srgbClr val="E9E5DF"/>
                </a:solidFill>
                <a:cs typeface="Calibri"/>
              </a:rPr>
            </a:br>
            <a:r>
              <a:rPr lang="sk-SK" sz="1400" dirty="0">
                <a:solidFill>
                  <a:srgbClr val="E9E5DF"/>
                </a:solidFill>
                <a:cs typeface="Calibri"/>
              </a:rPr>
              <a:t>     • Standard cocktail capacity: 325</a:t>
            </a:r>
          </a:p>
          <a:p>
            <a:r>
              <a:rPr lang="sk-SK" sz="1400" dirty="0">
                <a:solidFill>
                  <a:srgbClr val="E9E5DF"/>
                </a:solidFill>
                <a:cs typeface="Calibri"/>
              </a:rPr>
              <a:t>     • Theatre capacity: </a:t>
            </a:r>
            <a:r>
              <a:rPr lang="sk-SK" sz="1400" dirty="0" smtClean="0">
                <a:solidFill>
                  <a:srgbClr val="E9E5DF"/>
                </a:solidFill>
                <a:cs typeface="Calibri"/>
              </a:rPr>
              <a:t>250</a:t>
            </a:r>
            <a:endParaRPr lang="sk-SK" sz="1400" dirty="0">
              <a:solidFill>
                <a:srgbClr val="E9E5DF"/>
              </a:solidFill>
              <a:cs typeface="Calibri"/>
            </a:endParaRPr>
          </a:p>
          <a:p>
            <a:r>
              <a:rPr lang="sk-SK" sz="1400" dirty="0">
                <a:solidFill>
                  <a:srgbClr val="E9E5DF"/>
                </a:solidFill>
                <a:cs typeface="Calibri"/>
              </a:rPr>
              <a:t>     • Seated banquet capacity: </a:t>
            </a:r>
            <a:r>
              <a:rPr lang="sk-SK" sz="1400" dirty="0" smtClean="0">
                <a:solidFill>
                  <a:srgbClr val="E9E5DF"/>
                </a:solidFill>
                <a:cs typeface="Calibri"/>
              </a:rPr>
              <a:t>175</a:t>
            </a:r>
            <a:r>
              <a:rPr lang="sk-SK" sz="1200" dirty="0" smtClean="0">
                <a:solidFill>
                  <a:srgbClr val="E9E5DF"/>
                </a:solidFill>
                <a:cs typeface="Calibri"/>
              </a:rPr>
              <a:t>    </a:t>
            </a:r>
            <a:endParaRPr lang="en-US" sz="1400" dirty="0">
              <a:solidFill>
                <a:srgbClr val="E9E5DF"/>
              </a:solidFill>
            </a:endParaRPr>
          </a:p>
          <a:p>
            <a:r>
              <a:rPr lang="en-US" sz="1400" dirty="0" smtClean="0">
                <a:solidFill>
                  <a:srgbClr val="E9E5DF"/>
                </a:solidFill>
              </a:rPr>
              <a:t> </a:t>
            </a:r>
            <a:endParaRPr lang="en-US" sz="1400" i="1" dirty="0">
              <a:solidFill>
                <a:srgbClr val="E9E5DF"/>
              </a:solidFill>
            </a:endParaRPr>
          </a:p>
          <a:p>
            <a:r>
              <a:rPr lang="sk-SK" sz="1600" b="1" dirty="0" smtClean="0">
                <a:solidFill>
                  <a:srgbClr val="E9E5DF"/>
                </a:solidFill>
                <a:cs typeface="Calibri"/>
              </a:rPr>
              <a:t>ADJACENT LOT</a:t>
            </a:r>
            <a:endParaRPr lang="sk-SK" sz="1600" b="1" dirty="0">
              <a:solidFill>
                <a:srgbClr val="E9E5DF"/>
              </a:solidFill>
              <a:cs typeface="Calibri"/>
            </a:endParaRPr>
          </a:p>
          <a:p>
            <a:r>
              <a:rPr lang="sk-SK" sz="1400" dirty="0">
                <a:solidFill>
                  <a:srgbClr val="E9E5DF"/>
                </a:solidFill>
                <a:cs typeface="Calibri"/>
              </a:rPr>
              <a:t>     </a:t>
            </a:r>
            <a:r>
              <a:rPr lang="sk-SK" sz="1400" dirty="0" smtClean="0">
                <a:solidFill>
                  <a:srgbClr val="E9E5DF"/>
                </a:solidFill>
                <a:cs typeface="Calibri"/>
              </a:rPr>
              <a:t>• 3900 </a:t>
            </a:r>
            <a:r>
              <a:rPr lang="sk-SK" sz="1400" dirty="0">
                <a:solidFill>
                  <a:srgbClr val="E9E5DF"/>
                </a:solidFill>
                <a:cs typeface="Calibri"/>
              </a:rPr>
              <a:t>square </a:t>
            </a:r>
            <a:r>
              <a:rPr lang="sk-SK" sz="1400" dirty="0" smtClean="0">
                <a:solidFill>
                  <a:srgbClr val="E9E5DF"/>
                </a:solidFill>
                <a:cs typeface="Calibri"/>
              </a:rPr>
              <a:t>fee outdoor space on west side</a:t>
            </a:r>
            <a:endParaRPr lang="sk-SK" sz="1400" dirty="0">
              <a:solidFill>
                <a:srgbClr val="E9E5DF"/>
              </a:solidFill>
              <a:cs typeface="Calibri"/>
            </a:endParaRPr>
          </a:p>
          <a:p>
            <a:r>
              <a:rPr lang="sk-SK" sz="1400" dirty="0">
                <a:solidFill>
                  <a:srgbClr val="E9E5DF"/>
                </a:solidFill>
                <a:cs typeface="Calibri"/>
              </a:rPr>
              <a:t> </a:t>
            </a:r>
            <a:r>
              <a:rPr lang="sk-SK" sz="1400" dirty="0" smtClean="0">
                <a:solidFill>
                  <a:srgbClr val="E9E5DF"/>
                </a:solidFill>
                <a:cs typeface="Calibri"/>
              </a:rPr>
              <a:t>       </a:t>
            </a:r>
            <a:r>
              <a:rPr lang="sk-SK" sz="1200" i="1" dirty="0" smtClean="0">
                <a:solidFill>
                  <a:srgbClr val="E9E5DF"/>
                </a:solidFill>
                <a:cs typeface="Calibri"/>
              </a:rPr>
              <a:t>Available as extension </a:t>
            </a:r>
            <a:r>
              <a:rPr lang="sk-SK" sz="1200" i="1" dirty="0">
                <a:solidFill>
                  <a:srgbClr val="E9E5DF"/>
                </a:solidFill>
                <a:cs typeface="Calibri"/>
              </a:rPr>
              <a:t>of the </a:t>
            </a:r>
            <a:r>
              <a:rPr lang="sk-SK" sz="1200" i="1" dirty="0" smtClean="0">
                <a:solidFill>
                  <a:srgbClr val="E9E5DF"/>
                </a:solidFill>
                <a:cs typeface="Calibri"/>
              </a:rPr>
              <a:t>interior </a:t>
            </a:r>
            <a:r>
              <a:rPr lang="sk-SK" sz="1200" i="1" dirty="0">
                <a:solidFill>
                  <a:srgbClr val="E9E5DF"/>
                </a:solidFill>
                <a:cs typeface="Calibri"/>
              </a:rPr>
              <a:t>for additional fee</a:t>
            </a:r>
          </a:p>
          <a:p>
            <a:r>
              <a:rPr lang="sk-SK" sz="1400" dirty="0" smtClean="0">
                <a:solidFill>
                  <a:srgbClr val="E9E5DF"/>
                </a:solidFill>
                <a:cs typeface="Calibri"/>
              </a:rPr>
              <a:t>     • Can </a:t>
            </a:r>
            <a:r>
              <a:rPr lang="sk-SK" sz="1400" dirty="0">
                <a:solidFill>
                  <a:srgbClr val="E9E5DF"/>
                </a:solidFill>
                <a:cs typeface="Calibri"/>
              </a:rPr>
              <a:t>be </a:t>
            </a:r>
            <a:r>
              <a:rPr lang="sk-SK" sz="1400" dirty="0" smtClean="0">
                <a:solidFill>
                  <a:srgbClr val="E9E5DF"/>
                </a:solidFill>
                <a:cs typeface="Calibri"/>
              </a:rPr>
              <a:t>tented</a:t>
            </a:r>
          </a:p>
          <a:p>
            <a:r>
              <a:rPr lang="sk-SK" sz="1400" dirty="0">
                <a:solidFill>
                  <a:srgbClr val="E9E5DF"/>
                </a:solidFill>
                <a:cs typeface="Calibri"/>
              </a:rPr>
              <a:t> </a:t>
            </a:r>
            <a:r>
              <a:rPr lang="sk-SK" sz="1400" dirty="0" smtClean="0">
                <a:solidFill>
                  <a:srgbClr val="E9E5DF"/>
                </a:solidFill>
                <a:cs typeface="Calibri"/>
              </a:rPr>
              <a:t>    • Capacity: 300</a:t>
            </a:r>
          </a:p>
          <a:p>
            <a:endParaRPr lang="sk-SK" sz="1400" dirty="0">
              <a:solidFill>
                <a:srgbClr val="E9E5DF"/>
              </a:solidFill>
              <a:cs typeface="Calibri"/>
            </a:endParaRPr>
          </a:p>
          <a:p>
            <a:r>
              <a:rPr lang="sk-SK" sz="1200" dirty="0">
                <a:solidFill>
                  <a:srgbClr val="E9E5DF"/>
                </a:solidFill>
                <a:cs typeface="Calibri"/>
              </a:rPr>
              <a:t> </a:t>
            </a:r>
            <a:r>
              <a:rPr lang="sk-SK" sz="1200" dirty="0" smtClean="0">
                <a:solidFill>
                  <a:srgbClr val="E9E5DF"/>
                </a:solidFill>
                <a:cs typeface="Calibri"/>
              </a:rPr>
              <a:t>     </a:t>
            </a:r>
            <a:r>
              <a:rPr lang="sk-SK" sz="1200" i="1" dirty="0" smtClean="0">
                <a:solidFill>
                  <a:srgbClr val="E9E5DF"/>
                </a:solidFill>
                <a:cs typeface="Calibri"/>
              </a:rPr>
              <a:t>All </a:t>
            </a:r>
            <a:r>
              <a:rPr lang="sk-SK" sz="1200" i="1" dirty="0">
                <a:solidFill>
                  <a:srgbClr val="E9E5DF"/>
                </a:solidFill>
                <a:cs typeface="Calibri"/>
              </a:rPr>
              <a:t>capacities subject to change pending final event </a:t>
            </a:r>
            <a:r>
              <a:rPr lang="sk-SK" sz="1200" i="1" dirty="0" smtClean="0">
                <a:solidFill>
                  <a:srgbClr val="E9E5DF"/>
                </a:solidFill>
                <a:cs typeface="Calibri"/>
              </a:rPr>
              <a:t>  </a:t>
            </a:r>
            <a:br>
              <a:rPr lang="sk-SK" sz="1200" i="1" dirty="0" smtClean="0">
                <a:solidFill>
                  <a:srgbClr val="E9E5DF"/>
                </a:solidFill>
                <a:cs typeface="Calibri"/>
              </a:rPr>
            </a:br>
            <a:r>
              <a:rPr lang="sk-SK" sz="1200" i="1" dirty="0" smtClean="0">
                <a:solidFill>
                  <a:srgbClr val="E9E5DF"/>
                </a:solidFill>
                <a:cs typeface="Calibri"/>
              </a:rPr>
              <a:t>     layout </a:t>
            </a:r>
            <a:r>
              <a:rPr lang="sk-SK" sz="1200" i="1" dirty="0">
                <a:solidFill>
                  <a:srgbClr val="E9E5DF"/>
                </a:solidFill>
                <a:cs typeface="Calibri"/>
              </a:rPr>
              <a:t>and Fire Marshal approval</a:t>
            </a:r>
            <a:endParaRPr lang="sk-SK" sz="1200" dirty="0">
              <a:solidFill>
                <a:srgbClr val="E9E5DF"/>
              </a:solidFill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04080" y="1010526"/>
            <a:ext cx="40132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b="1" dirty="0" smtClean="0">
                <a:solidFill>
                  <a:srgbClr val="E9E5DF"/>
                </a:solidFill>
              </a:rPr>
              <a:t>FEATURES</a:t>
            </a:r>
            <a:endParaRPr lang="sk-SK" sz="1600" dirty="0">
              <a:solidFill>
                <a:srgbClr val="E9E5DF"/>
              </a:solidFill>
            </a:endParaRPr>
          </a:p>
          <a:p>
            <a:r>
              <a:rPr lang="en-US" sz="1400" dirty="0">
                <a:solidFill>
                  <a:srgbClr val="E9E5DF"/>
                </a:solidFill>
              </a:rPr>
              <a:t>    • </a:t>
            </a:r>
            <a:r>
              <a:rPr lang="sk-SK" sz="1400" dirty="0">
                <a:solidFill>
                  <a:srgbClr val="E9E5DF"/>
                </a:solidFill>
              </a:rPr>
              <a:t>Building maintains much of it's original 1930s    </a:t>
            </a:r>
            <a:br>
              <a:rPr lang="sk-SK" sz="1400" dirty="0">
                <a:solidFill>
                  <a:srgbClr val="E9E5DF"/>
                </a:solidFill>
              </a:rPr>
            </a:br>
            <a:r>
              <a:rPr lang="sk-SK" sz="1400" dirty="0">
                <a:solidFill>
                  <a:srgbClr val="E9E5DF"/>
                </a:solidFill>
              </a:rPr>
              <a:t>       features, including longleaf pine flooring, </a:t>
            </a:r>
            <a:br>
              <a:rPr lang="sk-SK" sz="1400" dirty="0">
                <a:solidFill>
                  <a:srgbClr val="E9E5DF"/>
                </a:solidFill>
              </a:rPr>
            </a:br>
            <a:r>
              <a:rPr lang="sk-SK" sz="1400" dirty="0">
                <a:solidFill>
                  <a:srgbClr val="E9E5DF"/>
                </a:solidFill>
              </a:rPr>
              <a:t>       exposed brick walls and </a:t>
            </a:r>
            <a:r>
              <a:rPr lang="sk-SK" sz="1400" dirty="0" smtClean="0">
                <a:solidFill>
                  <a:srgbClr val="E9E5DF"/>
                </a:solidFill>
              </a:rPr>
              <a:t>wood rafter </a:t>
            </a:r>
            <a:r>
              <a:rPr lang="sk-SK" sz="1400" dirty="0">
                <a:solidFill>
                  <a:srgbClr val="E9E5DF"/>
                </a:solidFill>
              </a:rPr>
              <a:t>ceiling</a:t>
            </a:r>
          </a:p>
          <a:p>
            <a:r>
              <a:rPr lang="sk-SK" sz="1400" dirty="0">
                <a:solidFill>
                  <a:srgbClr val="E9E5DF"/>
                </a:solidFill>
              </a:rPr>
              <a:t>     • </a:t>
            </a:r>
            <a:r>
              <a:rPr lang="sk-SK" sz="1400" dirty="0" smtClean="0">
                <a:solidFill>
                  <a:srgbClr val="E9E5DF"/>
                </a:solidFill>
              </a:rPr>
              <a:t>Basic WiFi </a:t>
            </a:r>
            <a:r>
              <a:rPr lang="sk-SK" sz="1200" dirty="0" smtClean="0">
                <a:solidFill>
                  <a:srgbClr val="E9E5DF"/>
                </a:solidFill>
              </a:rPr>
              <a:t>(can be boosted for high user count/</a:t>
            </a:r>
            <a:br>
              <a:rPr lang="sk-SK" sz="1200" dirty="0" smtClean="0">
                <a:solidFill>
                  <a:srgbClr val="E9E5DF"/>
                </a:solidFill>
              </a:rPr>
            </a:br>
            <a:r>
              <a:rPr lang="sk-SK" sz="1200" dirty="0" smtClean="0">
                <a:solidFill>
                  <a:srgbClr val="E9E5DF"/>
                </a:solidFill>
              </a:rPr>
              <a:t>          live streaming)</a:t>
            </a:r>
          </a:p>
          <a:p>
            <a:r>
              <a:rPr lang="sk-SK" sz="1400" dirty="0" smtClean="0">
                <a:solidFill>
                  <a:srgbClr val="E9E5DF"/>
                </a:solidFill>
              </a:rPr>
              <a:t>     • ADA compliant</a:t>
            </a:r>
          </a:p>
          <a:p>
            <a:r>
              <a:rPr lang="sk-SK" sz="1400" dirty="0" smtClean="0">
                <a:solidFill>
                  <a:srgbClr val="E9E5DF"/>
                </a:solidFill>
              </a:rPr>
              <a:t>     </a:t>
            </a:r>
            <a:r>
              <a:rPr lang="sk-SK" sz="1400" dirty="0">
                <a:solidFill>
                  <a:srgbClr val="E9E5DF"/>
                </a:solidFill>
              </a:rPr>
              <a:t>• Prime location in the heart of the Convention     </a:t>
            </a:r>
            <a:br>
              <a:rPr lang="sk-SK" sz="1400" dirty="0">
                <a:solidFill>
                  <a:srgbClr val="E9E5DF"/>
                </a:solidFill>
              </a:rPr>
            </a:br>
            <a:r>
              <a:rPr lang="sk-SK" sz="1400" dirty="0">
                <a:solidFill>
                  <a:srgbClr val="E9E5DF"/>
                </a:solidFill>
              </a:rPr>
              <a:t>        Center and Historic Sixth Street Districts</a:t>
            </a:r>
          </a:p>
          <a:p>
            <a:endParaRPr lang="sk-SK" sz="1600" b="1" dirty="0" smtClean="0">
              <a:solidFill>
                <a:srgbClr val="E9E5DF"/>
              </a:solidFill>
              <a:latin typeface="Calibri"/>
              <a:cs typeface="Calibri"/>
            </a:endParaRPr>
          </a:p>
          <a:p>
            <a:r>
              <a:rPr lang="sk-SK" sz="1600" b="1" dirty="0" smtClean="0">
                <a:solidFill>
                  <a:srgbClr val="E9E5DF"/>
                </a:solidFill>
                <a:latin typeface="Calibri"/>
                <a:cs typeface="Calibri"/>
              </a:rPr>
              <a:t>FOOD &amp; BEVERAGE</a:t>
            </a:r>
          </a:p>
          <a:p>
            <a:r>
              <a:rPr lang="sk-SK" sz="1400" dirty="0" smtClean="0">
                <a:solidFill>
                  <a:srgbClr val="E9E5DF"/>
                </a:solidFill>
                <a:latin typeface="Calibri"/>
                <a:cs typeface="Calibri"/>
              </a:rPr>
              <a:t>     • In</a:t>
            </a:r>
            <a:r>
              <a:rPr lang="sk-SK" sz="1400" dirty="0">
                <a:solidFill>
                  <a:srgbClr val="E9E5DF"/>
                </a:solidFill>
                <a:latin typeface="Calibri"/>
                <a:cs typeface="Calibri"/>
              </a:rPr>
              <a:t>-house beverage vendor coordinates all </a:t>
            </a:r>
            <a:r>
              <a:rPr lang="sk-SK" sz="1400" dirty="0" smtClean="0">
                <a:solidFill>
                  <a:srgbClr val="E9E5DF"/>
                </a:solidFill>
                <a:latin typeface="Calibri"/>
                <a:cs typeface="Calibri"/>
              </a:rPr>
              <a:t>  </a:t>
            </a:r>
            <a:br>
              <a:rPr lang="sk-SK" sz="1400" dirty="0" smtClean="0">
                <a:solidFill>
                  <a:srgbClr val="E9E5DF"/>
                </a:solidFill>
                <a:latin typeface="Calibri"/>
                <a:cs typeface="Calibri"/>
              </a:rPr>
            </a:br>
            <a:r>
              <a:rPr lang="sk-SK" sz="1400" dirty="0" smtClean="0">
                <a:solidFill>
                  <a:srgbClr val="E9E5DF"/>
                </a:solidFill>
                <a:latin typeface="Calibri"/>
                <a:cs typeface="Calibri"/>
              </a:rPr>
              <a:t>        beverage packages </a:t>
            </a:r>
            <a:r>
              <a:rPr lang="sk-SK" sz="1400" dirty="0">
                <a:solidFill>
                  <a:srgbClr val="E9E5DF"/>
                </a:solidFill>
                <a:latin typeface="Calibri"/>
                <a:cs typeface="Calibri"/>
              </a:rPr>
              <a:t>and bar </a:t>
            </a:r>
            <a:r>
              <a:rPr lang="sk-SK" sz="1400" dirty="0" smtClean="0">
                <a:solidFill>
                  <a:srgbClr val="E9E5DF"/>
                </a:solidFill>
                <a:latin typeface="Calibri"/>
                <a:cs typeface="Calibri"/>
              </a:rPr>
              <a:t>staffing</a:t>
            </a:r>
            <a:endParaRPr lang="sk-SK" sz="1400" dirty="0">
              <a:solidFill>
                <a:srgbClr val="E9E5DF"/>
              </a:solidFill>
              <a:latin typeface="Calibri"/>
              <a:cs typeface="Calibri"/>
            </a:endParaRPr>
          </a:p>
          <a:p>
            <a:r>
              <a:rPr lang="sk-SK" sz="1400" dirty="0" smtClean="0">
                <a:solidFill>
                  <a:srgbClr val="E9E5DF"/>
                </a:solidFill>
                <a:latin typeface="Calibri"/>
                <a:cs typeface="Calibri"/>
              </a:rPr>
              <a:t>     • Venue </a:t>
            </a:r>
            <a:r>
              <a:rPr lang="sk-SK" sz="1400" dirty="0">
                <a:solidFill>
                  <a:srgbClr val="E9E5DF"/>
                </a:solidFill>
                <a:latin typeface="Calibri"/>
                <a:cs typeface="Calibri"/>
              </a:rPr>
              <a:t>can operate as a licensed or </a:t>
            </a:r>
            <a:r>
              <a:rPr lang="sk-SK" sz="1400" dirty="0" smtClean="0">
                <a:solidFill>
                  <a:srgbClr val="E9E5DF"/>
                </a:solidFill>
                <a:latin typeface="Calibri"/>
                <a:cs typeface="Calibri"/>
              </a:rPr>
              <a:t/>
            </a:r>
            <a:br>
              <a:rPr lang="sk-SK" sz="1400" dirty="0" smtClean="0">
                <a:solidFill>
                  <a:srgbClr val="E9E5DF"/>
                </a:solidFill>
                <a:latin typeface="Calibri"/>
                <a:cs typeface="Calibri"/>
              </a:rPr>
            </a:br>
            <a:r>
              <a:rPr lang="sk-SK" sz="1400" dirty="0" smtClean="0">
                <a:solidFill>
                  <a:srgbClr val="E9E5DF"/>
                </a:solidFill>
                <a:latin typeface="Calibri"/>
                <a:cs typeface="Calibri"/>
              </a:rPr>
              <a:t>        unlicensed </a:t>
            </a:r>
            <a:r>
              <a:rPr lang="sk-SK" sz="1400" dirty="0">
                <a:solidFill>
                  <a:srgbClr val="E9E5DF"/>
                </a:solidFill>
                <a:latin typeface="Calibri"/>
                <a:cs typeface="Calibri"/>
              </a:rPr>
              <a:t>venue</a:t>
            </a:r>
          </a:p>
          <a:p>
            <a:r>
              <a:rPr lang="sk-SK" sz="1400" dirty="0" smtClean="0">
                <a:solidFill>
                  <a:srgbClr val="E9E5DF"/>
                </a:solidFill>
                <a:latin typeface="Calibri"/>
                <a:cs typeface="Calibri"/>
              </a:rPr>
              <a:t>     • Outside </a:t>
            </a:r>
            <a:r>
              <a:rPr lang="sk-SK" sz="1400" dirty="0">
                <a:solidFill>
                  <a:srgbClr val="E9E5DF"/>
                </a:solidFill>
                <a:latin typeface="Calibri"/>
                <a:cs typeface="Calibri"/>
              </a:rPr>
              <a:t>caterers are welcome with approval </a:t>
            </a:r>
            <a:r>
              <a:rPr lang="sk-SK" sz="1400" dirty="0" smtClean="0">
                <a:solidFill>
                  <a:srgbClr val="E9E5DF"/>
                </a:solidFill>
                <a:latin typeface="Calibri"/>
                <a:cs typeface="Calibri"/>
              </a:rPr>
              <a:t/>
            </a:r>
            <a:br>
              <a:rPr lang="sk-SK" sz="1400" dirty="0" smtClean="0">
                <a:solidFill>
                  <a:srgbClr val="E9E5DF"/>
                </a:solidFill>
                <a:latin typeface="Calibri"/>
                <a:cs typeface="Calibri"/>
              </a:rPr>
            </a:br>
            <a:r>
              <a:rPr lang="sk-SK" sz="1400" dirty="0" smtClean="0">
                <a:solidFill>
                  <a:srgbClr val="E9E5DF"/>
                </a:solidFill>
                <a:latin typeface="Calibri"/>
                <a:cs typeface="Calibri"/>
              </a:rPr>
              <a:t>        from The </a:t>
            </a:r>
            <a:r>
              <a:rPr lang="sk-SK" sz="1400" dirty="0">
                <a:solidFill>
                  <a:srgbClr val="E9E5DF"/>
                </a:solidFill>
                <a:latin typeface="Calibri"/>
                <a:cs typeface="Calibri"/>
              </a:rPr>
              <a:t>Sunset </a:t>
            </a:r>
            <a:r>
              <a:rPr lang="sk-SK" sz="1400" dirty="0" smtClean="0">
                <a:solidFill>
                  <a:srgbClr val="E9E5DF"/>
                </a:solidFill>
                <a:latin typeface="Calibri"/>
                <a:cs typeface="Calibri"/>
              </a:rPr>
              <a:t>Room</a:t>
            </a:r>
          </a:p>
        </p:txBody>
      </p:sp>
      <p:sp>
        <p:nvSpPr>
          <p:cNvPr id="9" name="Rectangle 8"/>
          <p:cNvSpPr/>
          <p:nvPr/>
        </p:nvSpPr>
        <p:spPr>
          <a:xfrm>
            <a:off x="6007984" y="151884"/>
            <a:ext cx="2939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300" dirty="0">
                <a:solidFill>
                  <a:srgbClr val="0A015A"/>
                </a:solidFill>
                <a:latin typeface="Georgia"/>
                <a:cs typeface="Georgia"/>
              </a:rPr>
              <a:t>SPECS &amp; FEATURES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729351" y="587150"/>
            <a:ext cx="3213865" cy="0"/>
          </a:xfrm>
          <a:prstGeom prst="line">
            <a:avLst/>
          </a:prstGeom>
          <a:ln>
            <a:solidFill>
              <a:srgbClr val="164AB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913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38D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6720" y="1010526"/>
            <a:ext cx="39116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>
                <a:solidFill>
                  <a:srgbClr val="E9E5DF"/>
                </a:solidFill>
              </a:rPr>
              <a:t>SOUND</a:t>
            </a:r>
            <a:endParaRPr lang="sk-SK" sz="1600" dirty="0">
              <a:solidFill>
                <a:srgbClr val="E9E5DF"/>
              </a:solidFill>
            </a:endParaRPr>
          </a:p>
          <a:p>
            <a:r>
              <a:rPr lang="sk-SK" sz="1400" dirty="0" smtClean="0">
                <a:solidFill>
                  <a:srgbClr val="E9E5DF"/>
                </a:solidFill>
              </a:rPr>
              <a:t>     • Mackie </a:t>
            </a:r>
            <a:r>
              <a:rPr lang="sk-SK" sz="1400" dirty="0">
                <a:solidFill>
                  <a:srgbClr val="E9E5DF"/>
                </a:solidFill>
              </a:rPr>
              <a:t>1608 16 Channel Mixer with </a:t>
            </a:r>
            <a:r>
              <a:rPr lang="sk-SK" sz="1400" dirty="0" smtClean="0">
                <a:solidFill>
                  <a:srgbClr val="E9E5DF"/>
                </a:solidFill>
              </a:rPr>
              <a:t/>
            </a:r>
            <a:br>
              <a:rPr lang="sk-SK" sz="1400" dirty="0" smtClean="0">
                <a:solidFill>
                  <a:srgbClr val="E9E5DF"/>
                </a:solidFill>
              </a:rPr>
            </a:br>
            <a:r>
              <a:rPr lang="sk-SK" sz="1400" dirty="0" smtClean="0">
                <a:solidFill>
                  <a:srgbClr val="E9E5DF"/>
                </a:solidFill>
              </a:rPr>
              <a:t>         wireless Ioad </a:t>
            </a:r>
            <a:r>
              <a:rPr lang="sk-SK" sz="1400" dirty="0">
                <a:solidFill>
                  <a:srgbClr val="E9E5DF"/>
                </a:solidFill>
              </a:rPr>
              <a:t>control</a:t>
            </a:r>
          </a:p>
          <a:p>
            <a:r>
              <a:rPr lang="sk-SK" sz="1400" dirty="0" smtClean="0">
                <a:solidFill>
                  <a:srgbClr val="E9E5DF"/>
                </a:solidFill>
              </a:rPr>
              <a:t>     • 3 </a:t>
            </a:r>
            <a:r>
              <a:rPr lang="sk-SK" sz="1400" dirty="0">
                <a:solidFill>
                  <a:srgbClr val="E9E5DF"/>
                </a:solidFill>
              </a:rPr>
              <a:t>per side flown JBL VP7212 </a:t>
            </a:r>
            <a:r>
              <a:rPr lang="sk-SK" sz="1400" dirty="0" smtClean="0">
                <a:solidFill>
                  <a:srgbClr val="E9E5DF"/>
                </a:solidFill>
              </a:rPr>
              <a:t>mains</a:t>
            </a:r>
          </a:p>
          <a:p>
            <a:r>
              <a:rPr lang="sk-SK" sz="1400" dirty="0" smtClean="0">
                <a:solidFill>
                  <a:srgbClr val="E9E5DF"/>
                </a:solidFill>
              </a:rPr>
              <a:t>     </a:t>
            </a:r>
            <a:r>
              <a:rPr lang="sk-SK" sz="1400" dirty="0">
                <a:solidFill>
                  <a:srgbClr val="E9E5DF"/>
                </a:solidFill>
              </a:rPr>
              <a:t>• </a:t>
            </a:r>
            <a:r>
              <a:rPr lang="sk-SK" sz="1400" dirty="0" smtClean="0">
                <a:solidFill>
                  <a:srgbClr val="E9E5DF"/>
                </a:solidFill>
              </a:rPr>
              <a:t>2 delay speakers for the rest of venue</a:t>
            </a:r>
            <a:br>
              <a:rPr lang="sk-SK" sz="1400" dirty="0" smtClean="0">
                <a:solidFill>
                  <a:srgbClr val="E9E5DF"/>
                </a:solidFill>
              </a:rPr>
            </a:br>
            <a:r>
              <a:rPr lang="sk-SK" sz="1400" dirty="0" smtClean="0">
                <a:solidFill>
                  <a:srgbClr val="E9E5DF"/>
                </a:solidFill>
              </a:rPr>
              <a:t>     • 2 </a:t>
            </a:r>
            <a:r>
              <a:rPr lang="sk-SK" sz="1400" dirty="0">
                <a:solidFill>
                  <a:srgbClr val="E9E5DF"/>
                </a:solidFill>
              </a:rPr>
              <a:t>single Yamaha 18” Subs</a:t>
            </a:r>
          </a:p>
          <a:p>
            <a:r>
              <a:rPr lang="sk-SK" sz="1400" dirty="0">
                <a:solidFill>
                  <a:srgbClr val="E9E5DF"/>
                </a:solidFill>
              </a:rPr>
              <a:t> </a:t>
            </a:r>
          </a:p>
          <a:p>
            <a:r>
              <a:rPr lang="sk-SK" sz="1600" b="1" dirty="0">
                <a:solidFill>
                  <a:srgbClr val="E9E5DF"/>
                </a:solidFill>
              </a:rPr>
              <a:t>PRODUCTION</a:t>
            </a:r>
            <a:endParaRPr lang="sk-SK" sz="1600" dirty="0">
              <a:solidFill>
                <a:srgbClr val="E9E5DF"/>
              </a:solidFill>
            </a:endParaRPr>
          </a:p>
          <a:p>
            <a:r>
              <a:rPr lang="sk-SK" sz="1400" dirty="0" smtClean="0">
                <a:solidFill>
                  <a:srgbClr val="E9E5DF"/>
                </a:solidFill>
              </a:rPr>
              <a:t>     • 13</a:t>
            </a:r>
            <a:r>
              <a:rPr lang="sk-SK" sz="1400" dirty="0">
                <a:solidFill>
                  <a:srgbClr val="E9E5DF"/>
                </a:solidFill>
              </a:rPr>
              <a:t>-16’ high ceiling with </a:t>
            </a:r>
            <a:r>
              <a:rPr lang="sk-SK" sz="1400" dirty="0" smtClean="0">
                <a:solidFill>
                  <a:srgbClr val="E9E5DF"/>
                </a:solidFill>
              </a:rPr>
              <a:t>several </a:t>
            </a:r>
            <a:r>
              <a:rPr lang="sk-SK" sz="1400" dirty="0">
                <a:solidFill>
                  <a:srgbClr val="E9E5DF"/>
                </a:solidFill>
              </a:rPr>
              <a:t>built-in </a:t>
            </a:r>
            <a:r>
              <a:rPr lang="sk-SK" sz="1400" dirty="0" smtClean="0">
                <a:solidFill>
                  <a:srgbClr val="E9E5DF"/>
                </a:solidFill>
              </a:rPr>
              <a:t/>
            </a:r>
            <a:br>
              <a:rPr lang="sk-SK" sz="1400" dirty="0" smtClean="0">
                <a:solidFill>
                  <a:srgbClr val="E9E5DF"/>
                </a:solidFill>
              </a:rPr>
            </a:br>
            <a:r>
              <a:rPr lang="sk-SK" sz="1400" dirty="0" smtClean="0">
                <a:solidFill>
                  <a:srgbClr val="E9E5DF"/>
                </a:solidFill>
              </a:rPr>
              <a:t>        rigging </a:t>
            </a:r>
            <a:r>
              <a:rPr lang="sk-SK" sz="1400" dirty="0">
                <a:solidFill>
                  <a:srgbClr val="E9E5DF"/>
                </a:solidFill>
              </a:rPr>
              <a:t>beams</a:t>
            </a:r>
          </a:p>
          <a:p>
            <a:r>
              <a:rPr lang="sk-SK" sz="1400" dirty="0" smtClean="0">
                <a:solidFill>
                  <a:srgbClr val="E9E5DF"/>
                </a:solidFill>
              </a:rPr>
              <a:t>     • Built</a:t>
            </a:r>
            <a:r>
              <a:rPr lang="sk-SK" sz="1400" dirty="0">
                <a:solidFill>
                  <a:srgbClr val="E9E5DF"/>
                </a:solidFill>
              </a:rPr>
              <a:t>-in 22-foot wide quarter round stage</a:t>
            </a:r>
          </a:p>
          <a:p>
            <a:r>
              <a:rPr lang="sk-SK" sz="1400" dirty="0" smtClean="0">
                <a:solidFill>
                  <a:srgbClr val="E9E5DF"/>
                </a:solidFill>
              </a:rPr>
              <a:t>     • 400 </a:t>
            </a:r>
            <a:r>
              <a:rPr lang="sk-SK" sz="1400" dirty="0">
                <a:solidFill>
                  <a:srgbClr val="E9E5DF"/>
                </a:solidFill>
              </a:rPr>
              <a:t>amps — 3-phase power</a:t>
            </a:r>
          </a:p>
          <a:p>
            <a:endParaRPr lang="sk-SK" sz="1400" dirty="0" smtClean="0">
              <a:solidFill>
                <a:srgbClr val="E9E5D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04080" y="1010526"/>
            <a:ext cx="4013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b="1" dirty="0">
                <a:solidFill>
                  <a:srgbClr val="E9E5DF"/>
                </a:solidFill>
              </a:rPr>
              <a:t>STAGE LIGHTING </a:t>
            </a:r>
            <a:endParaRPr lang="sk-SK" sz="1600" dirty="0">
              <a:solidFill>
                <a:srgbClr val="E9E5DF"/>
              </a:solidFill>
            </a:endParaRPr>
          </a:p>
          <a:p>
            <a:r>
              <a:rPr lang="sk-SK" sz="1400" dirty="0" smtClean="0">
                <a:solidFill>
                  <a:srgbClr val="E9E5DF"/>
                </a:solidFill>
              </a:rPr>
              <a:t>     • Full </a:t>
            </a:r>
            <a:r>
              <a:rPr lang="sk-SK" sz="1400" dirty="0">
                <a:solidFill>
                  <a:srgbClr val="E9E5DF"/>
                </a:solidFill>
              </a:rPr>
              <a:t>color spectrum stage color wash</a:t>
            </a:r>
          </a:p>
          <a:p>
            <a:r>
              <a:rPr lang="sk-SK" sz="1400" dirty="0" smtClean="0">
                <a:solidFill>
                  <a:srgbClr val="E9E5DF"/>
                </a:solidFill>
              </a:rPr>
              <a:t>     • Gobo </a:t>
            </a:r>
            <a:r>
              <a:rPr lang="sk-SK" sz="1400" dirty="0">
                <a:solidFill>
                  <a:srgbClr val="E9E5DF"/>
                </a:solidFill>
              </a:rPr>
              <a:t>wall for custom gobo presentation </a:t>
            </a:r>
            <a:r>
              <a:rPr lang="sk-SK" sz="1400" dirty="0" smtClean="0">
                <a:solidFill>
                  <a:srgbClr val="E9E5DF"/>
                </a:solidFill>
              </a:rPr>
              <a:t/>
            </a:r>
            <a:br>
              <a:rPr lang="sk-SK" sz="1400" dirty="0" smtClean="0">
                <a:solidFill>
                  <a:srgbClr val="E9E5DF"/>
                </a:solidFill>
              </a:rPr>
            </a:br>
            <a:r>
              <a:rPr lang="sk-SK" sz="1400" dirty="0" smtClean="0">
                <a:solidFill>
                  <a:srgbClr val="E9E5DF"/>
                </a:solidFill>
              </a:rPr>
              <a:t>         with full color </a:t>
            </a:r>
            <a:r>
              <a:rPr lang="sk-SK" sz="1400" dirty="0">
                <a:solidFill>
                  <a:srgbClr val="E9E5DF"/>
                </a:solidFill>
              </a:rPr>
              <a:t>LED loko for complimentary </a:t>
            </a:r>
            <a:r>
              <a:rPr lang="sk-SK" sz="1400" dirty="0" smtClean="0">
                <a:solidFill>
                  <a:srgbClr val="E9E5DF"/>
                </a:solidFill>
              </a:rPr>
              <a:t/>
            </a:r>
            <a:br>
              <a:rPr lang="sk-SK" sz="1400" dirty="0" smtClean="0">
                <a:solidFill>
                  <a:srgbClr val="E9E5DF"/>
                </a:solidFill>
              </a:rPr>
            </a:br>
            <a:r>
              <a:rPr lang="sk-SK" sz="1400" dirty="0" smtClean="0">
                <a:solidFill>
                  <a:srgbClr val="E9E5DF"/>
                </a:solidFill>
              </a:rPr>
              <a:t>         gobo </a:t>
            </a:r>
            <a:r>
              <a:rPr lang="sk-SK" sz="1400" dirty="0">
                <a:solidFill>
                  <a:srgbClr val="E9E5DF"/>
                </a:solidFill>
              </a:rPr>
              <a:t>color wash</a:t>
            </a:r>
          </a:p>
          <a:p>
            <a:r>
              <a:rPr lang="sk-SK" sz="1400" dirty="0" smtClean="0">
                <a:solidFill>
                  <a:srgbClr val="E9E5DF"/>
                </a:solidFill>
              </a:rPr>
              <a:t>     • Six </a:t>
            </a:r>
            <a:r>
              <a:rPr lang="sk-SK" sz="1400" dirty="0">
                <a:solidFill>
                  <a:srgbClr val="E9E5DF"/>
                </a:solidFill>
              </a:rPr>
              <a:t>Gallery Lighting Vignettes</a:t>
            </a:r>
          </a:p>
          <a:p>
            <a:r>
              <a:rPr lang="sk-SK" sz="1400" dirty="0">
                <a:solidFill>
                  <a:srgbClr val="E9E5DF"/>
                </a:solidFill>
              </a:rPr>
              <a:t> </a:t>
            </a:r>
          </a:p>
          <a:p>
            <a:r>
              <a:rPr lang="sk-SK" sz="1600" b="1" dirty="0">
                <a:solidFill>
                  <a:srgbClr val="E9E5DF"/>
                </a:solidFill>
              </a:rPr>
              <a:t>HOUSE LIGHTING</a:t>
            </a:r>
            <a:endParaRPr lang="sk-SK" sz="1600" dirty="0">
              <a:solidFill>
                <a:srgbClr val="E9E5DF"/>
              </a:solidFill>
            </a:endParaRPr>
          </a:p>
          <a:p>
            <a:r>
              <a:rPr lang="sk-SK" sz="1400" dirty="0" smtClean="0">
                <a:solidFill>
                  <a:srgbClr val="E9E5DF"/>
                </a:solidFill>
              </a:rPr>
              <a:t>     • 18 </a:t>
            </a:r>
            <a:r>
              <a:rPr lang="sk-SK" sz="1400" dirty="0">
                <a:solidFill>
                  <a:srgbClr val="E9E5DF"/>
                </a:solidFill>
              </a:rPr>
              <a:t>Philips Hue white and color ambiance </a:t>
            </a:r>
            <a:r>
              <a:rPr lang="sk-SK" sz="1400" dirty="0" smtClean="0">
                <a:solidFill>
                  <a:srgbClr val="E9E5DF"/>
                </a:solidFill>
              </a:rPr>
              <a:t/>
            </a:r>
            <a:br>
              <a:rPr lang="sk-SK" sz="1400" dirty="0" smtClean="0">
                <a:solidFill>
                  <a:srgbClr val="E9E5DF"/>
                </a:solidFill>
              </a:rPr>
            </a:br>
            <a:r>
              <a:rPr lang="sk-SK" sz="1400" dirty="0" smtClean="0">
                <a:solidFill>
                  <a:srgbClr val="E9E5DF"/>
                </a:solidFill>
              </a:rPr>
              <a:t>        A19 smart LED </a:t>
            </a:r>
            <a:r>
              <a:rPr lang="sk-SK" sz="1400" dirty="0">
                <a:solidFill>
                  <a:srgbClr val="E9E5DF"/>
                </a:solidFill>
              </a:rPr>
              <a:t>light bulbs</a:t>
            </a:r>
          </a:p>
          <a:p>
            <a:r>
              <a:rPr lang="sk-SK" sz="1400" dirty="0">
                <a:solidFill>
                  <a:srgbClr val="E9E5DF"/>
                </a:solidFill>
              </a:rPr>
              <a:t> </a:t>
            </a:r>
          </a:p>
          <a:p>
            <a:r>
              <a:rPr lang="sk-SK" sz="1600" b="1" dirty="0">
                <a:solidFill>
                  <a:srgbClr val="E9E5DF"/>
                </a:solidFill>
              </a:rPr>
              <a:t>HOUSE LIGHTING CONTROL</a:t>
            </a:r>
            <a:endParaRPr lang="sk-SK" sz="1600" dirty="0">
              <a:solidFill>
                <a:srgbClr val="E9E5DF"/>
              </a:solidFill>
            </a:endParaRPr>
          </a:p>
          <a:p>
            <a:r>
              <a:rPr lang="sk-SK" sz="1400" dirty="0" smtClean="0">
                <a:solidFill>
                  <a:srgbClr val="E9E5DF"/>
                </a:solidFill>
              </a:rPr>
              <a:t>     • Full </a:t>
            </a:r>
            <a:r>
              <a:rPr lang="sk-SK" sz="1400" dirty="0">
                <a:solidFill>
                  <a:srgbClr val="E9E5DF"/>
                </a:solidFill>
              </a:rPr>
              <a:t>control via luminaire 3 App for custom color</a:t>
            </a:r>
          </a:p>
          <a:p>
            <a:r>
              <a:rPr lang="sk-SK" sz="1400" dirty="0">
                <a:solidFill>
                  <a:srgbClr val="E9E5DF"/>
                </a:solidFill>
              </a:rPr>
              <a:t> </a:t>
            </a:r>
            <a:r>
              <a:rPr lang="sk-SK" sz="1400" dirty="0" smtClean="0">
                <a:solidFill>
                  <a:srgbClr val="E9E5DF"/>
                </a:solidFill>
              </a:rPr>
              <a:t>       effects </a:t>
            </a:r>
            <a:r>
              <a:rPr lang="sk-SK" sz="1400" dirty="0">
                <a:solidFill>
                  <a:srgbClr val="E9E5DF"/>
                </a:solidFill>
              </a:rPr>
              <a:t>Philips Hue </a:t>
            </a:r>
            <a:r>
              <a:rPr lang="sk-SK" sz="1400" dirty="0" smtClean="0">
                <a:solidFill>
                  <a:srgbClr val="E9E5DF"/>
                </a:solidFill>
              </a:rPr>
              <a:t>Bridge</a:t>
            </a:r>
            <a:endParaRPr lang="sk-SK" sz="1400" dirty="0">
              <a:solidFill>
                <a:srgbClr val="E9E5DF"/>
              </a:solidFill>
            </a:endParaRPr>
          </a:p>
          <a:p>
            <a:endParaRPr lang="sk-SK" sz="1400" dirty="0">
              <a:solidFill>
                <a:srgbClr val="E9E5DF"/>
              </a:solidFill>
              <a:latin typeface="Calibri"/>
              <a:cs typeface="Calibri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729351" y="587150"/>
            <a:ext cx="3213865" cy="0"/>
          </a:xfrm>
          <a:prstGeom prst="line">
            <a:avLst/>
          </a:prstGeom>
          <a:ln>
            <a:solidFill>
              <a:srgbClr val="164AB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990894" y="151884"/>
            <a:ext cx="4960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300" dirty="0" smtClean="0">
                <a:solidFill>
                  <a:srgbClr val="0A015A"/>
                </a:solidFill>
                <a:latin typeface="Georgia"/>
                <a:cs typeface="Georgia"/>
              </a:rPr>
              <a:t>SOUND, PRODUCTION, LIGHTING</a:t>
            </a:r>
            <a:endParaRPr lang="en-US" spc="300" dirty="0">
              <a:solidFill>
                <a:srgbClr val="0A015A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685117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amin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3466638" cy="2312325"/>
          </a:xfrm>
          <a:prstGeom prst="rect">
            <a:avLst/>
          </a:prstGeom>
        </p:spPr>
      </p:pic>
      <p:pic>
        <p:nvPicPr>
          <p:cNvPr id="5" name="Picture 4" descr="BarToFro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" r="11351"/>
          <a:stretch/>
        </p:blipFill>
        <p:spPr>
          <a:xfrm>
            <a:off x="3544811" y="1180217"/>
            <a:ext cx="5080262" cy="3963285"/>
          </a:xfrm>
          <a:prstGeom prst="rect">
            <a:avLst/>
          </a:prstGeom>
        </p:spPr>
      </p:pic>
      <p:pic>
        <p:nvPicPr>
          <p:cNvPr id="7" name="Picture 6" descr="FromSta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5086"/>
            <a:ext cx="3467509" cy="2315376"/>
          </a:xfrm>
          <a:prstGeom prst="rect">
            <a:avLst/>
          </a:prstGeom>
        </p:spPr>
      </p:pic>
      <p:pic>
        <p:nvPicPr>
          <p:cNvPr id="8" name="Picture 7" descr="Exterior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 r="3738"/>
          <a:stretch/>
        </p:blipFill>
        <p:spPr>
          <a:xfrm>
            <a:off x="3544811" y="-1368"/>
            <a:ext cx="1577210" cy="109522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220066" y="-1368"/>
            <a:ext cx="3933412" cy="1095228"/>
          </a:xfrm>
          <a:prstGeom prst="rect">
            <a:avLst/>
          </a:prstGeom>
          <a:solidFill>
            <a:srgbClr val="174A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-1" y="4782941"/>
            <a:ext cx="3466639" cy="360560"/>
          </a:xfrm>
          <a:prstGeom prst="rect">
            <a:avLst/>
          </a:prstGeom>
          <a:solidFill>
            <a:srgbClr val="138D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710378" y="1159896"/>
            <a:ext cx="452578" cy="3983605"/>
          </a:xfrm>
          <a:prstGeom prst="rect">
            <a:avLst/>
          </a:prstGeom>
          <a:solidFill>
            <a:srgbClr val="E4A1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92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nsetRoom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791"/>
            <a:ext cx="9144000" cy="3304374"/>
          </a:xfrm>
          <a:prstGeom prst="rect">
            <a:avLst/>
          </a:prstGeom>
        </p:spPr>
      </p:pic>
      <p:pic>
        <p:nvPicPr>
          <p:cNvPr id="4" name="Picture 3" descr="SR_Logo_Gol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030" y="330237"/>
            <a:ext cx="2236832" cy="6463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78319" y="2987769"/>
            <a:ext cx="4386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/>
              <a:t>310 </a:t>
            </a:r>
            <a:r>
              <a:rPr lang="de-DE" sz="1200" dirty="0" smtClean="0"/>
              <a:t>EAST </a:t>
            </a:r>
            <a:r>
              <a:rPr lang="de-DE" sz="1200" dirty="0"/>
              <a:t>3RD </a:t>
            </a:r>
            <a:r>
              <a:rPr lang="de-DE" sz="1200" dirty="0" smtClean="0"/>
              <a:t>ST</a:t>
            </a:r>
            <a:r>
              <a:rPr lang="de-DE" sz="1200" dirty="0"/>
              <a:t/>
            </a:r>
            <a:br>
              <a:rPr lang="de-DE" sz="1200" dirty="0"/>
            </a:br>
            <a:r>
              <a:rPr lang="de-DE" sz="1200" dirty="0" smtClean="0"/>
              <a:t>AUSTIN</a:t>
            </a:r>
            <a:r>
              <a:rPr lang="de-DE" sz="1200" dirty="0"/>
              <a:t>, TX 78701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51502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amingo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45731"/>
            <a:ext cx="2300782" cy="1537129"/>
          </a:xfrm>
          <a:prstGeom prst="rect">
            <a:avLst/>
          </a:prstGeom>
        </p:spPr>
      </p:pic>
      <p:pic>
        <p:nvPicPr>
          <p:cNvPr id="9" name="Picture 8" descr="Aerial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 r="12560"/>
          <a:stretch/>
        </p:blipFill>
        <p:spPr>
          <a:xfrm>
            <a:off x="7638956" y="3645731"/>
            <a:ext cx="1524000" cy="150724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1" y="2015308"/>
            <a:ext cx="1355369" cy="1537129"/>
          </a:xfrm>
          <a:prstGeom prst="rect">
            <a:avLst/>
          </a:prstGeom>
          <a:solidFill>
            <a:srgbClr val="174A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356006" y="3645731"/>
            <a:ext cx="1192524" cy="1507247"/>
          </a:xfrm>
          <a:prstGeom prst="rect">
            <a:avLst/>
          </a:prstGeom>
          <a:solidFill>
            <a:srgbClr val="138D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710378" y="-20321"/>
            <a:ext cx="452578" cy="3591714"/>
          </a:xfrm>
          <a:prstGeom prst="rect">
            <a:avLst/>
          </a:prstGeom>
          <a:solidFill>
            <a:srgbClr val="E4A1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64"/>
          <a:stretch/>
        </p:blipFill>
        <p:spPr>
          <a:xfrm>
            <a:off x="4047149" y="-20322"/>
            <a:ext cx="4575371" cy="3591713"/>
          </a:xfrm>
          <a:prstGeom prst="rect">
            <a:avLst/>
          </a:prstGeom>
          <a:noFill/>
          <a:ln w="6350">
            <a:noFill/>
          </a:ln>
          <a:effectLst/>
        </p:spPr>
      </p:pic>
      <p:pic>
        <p:nvPicPr>
          <p:cNvPr id="28" name="Picture 27"/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34" b="9919"/>
          <a:stretch/>
        </p:blipFill>
        <p:spPr>
          <a:xfrm>
            <a:off x="0" y="-1"/>
            <a:ext cx="3937784" cy="1914301"/>
          </a:xfrm>
          <a:prstGeom prst="rect">
            <a:avLst/>
          </a:prstGeom>
          <a:noFill/>
          <a:ln w="6350">
            <a:noFill/>
          </a:ln>
        </p:spPr>
      </p:pic>
      <p:pic>
        <p:nvPicPr>
          <p:cNvPr id="29" name="Picture 28"/>
          <p:cNvPicPr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974" b="13146"/>
          <a:stretch/>
        </p:blipFill>
        <p:spPr>
          <a:xfrm>
            <a:off x="2388483" y="3645731"/>
            <a:ext cx="3886618" cy="1497769"/>
          </a:xfrm>
          <a:prstGeom prst="rect">
            <a:avLst/>
          </a:prstGeom>
          <a:noFill/>
          <a:ln w="6350">
            <a:noFill/>
          </a:ln>
          <a:effectLst/>
        </p:spPr>
      </p:pic>
      <p:pic>
        <p:nvPicPr>
          <p:cNvPr id="30" name="Picture 29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628" y="2014024"/>
            <a:ext cx="2478156" cy="153841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972243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4DFD7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11408</TotalTime>
  <Words>68</Words>
  <Application>Microsoft Macintosh PowerPoint</Application>
  <PresentationFormat>On-screen Show (16:9)</PresentationFormat>
  <Paragraphs>64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Electric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Dana Beyert</dc:creator>
  <cp:lastModifiedBy>Kelly Stevens</cp:lastModifiedBy>
  <cp:revision>98</cp:revision>
  <dcterms:created xsi:type="dcterms:W3CDTF">2015-06-10T19:57:45Z</dcterms:created>
  <dcterms:modified xsi:type="dcterms:W3CDTF">2017-09-11T18:59:47Z</dcterms:modified>
</cp:coreProperties>
</file>